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57" r:id="rId6"/>
    <p:sldId id="258" r:id="rId7"/>
    <p:sldId id="267" r:id="rId8"/>
    <p:sldId id="266" r:id="rId9"/>
    <p:sldId id="268" r:id="rId10"/>
    <p:sldId id="280" r:id="rId11"/>
    <p:sldId id="269" r:id="rId12"/>
    <p:sldId id="272" r:id="rId13"/>
    <p:sldId id="274" r:id="rId14"/>
    <p:sldId id="275" r:id="rId15"/>
    <p:sldId id="278" r:id="rId16"/>
    <p:sldId id="276" r:id="rId17"/>
    <p:sldId id="279" r:id="rId18"/>
    <p:sldId id="262" r:id="rId19"/>
    <p:sldId id="261" r:id="rId20"/>
    <p:sldId id="270" r:id="rId21"/>
    <p:sldId id="277" r:id="rId22"/>
    <p:sldId id="28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0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979.ucoz.com/" TargetMode="External"/><Relationship Id="rId2" Type="http://schemas.openxmlformats.org/officeDocument/2006/relationships/hyperlink" Target="http://www.school.edu.ru/catalo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7619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Информация о профессиональных достижениях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учителя истории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Козловой Татьяны Ивановны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7315200" cy="152400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Государственное бюджетное общеобразовательное учреждение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средняя общеобразовательная школа села Камышла муниципального района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Камышлинский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Самарской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уч\IMG_20200113_094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9" y="0"/>
            <a:ext cx="9154510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SCN2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92"/>
            <a:ext cx="9189906" cy="689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Обеспечение высокого качества организации образовательного процесса на основе эффективного использования современных образовательных технологий, в том числе информационных технологий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- теории, ориентированные на развивающую функцию обучения</a:t>
            </a:r>
            <a:r>
              <a:rPr lang="ru-RU" dirty="0"/>
              <a:t> (В.М. Монахов, А.Г. Мордкович, О.Б. Епишева); </a:t>
            </a:r>
          </a:p>
          <a:p>
            <a:r>
              <a:rPr lang="ru-RU" dirty="0"/>
              <a:t>- </a:t>
            </a:r>
            <a:r>
              <a:rPr lang="ru-RU" b="1" i="1" dirty="0"/>
              <a:t>теории личностно-ориентированного образования</a:t>
            </a:r>
            <a:r>
              <a:rPr lang="ru-RU" dirty="0"/>
              <a:t> (И. С. </a:t>
            </a:r>
            <a:r>
              <a:rPr lang="ru-RU" dirty="0" err="1"/>
              <a:t>Якиманская</a:t>
            </a:r>
            <a:r>
              <a:rPr lang="ru-RU" dirty="0"/>
              <a:t>, А.В. Хуторской);</a:t>
            </a:r>
          </a:p>
          <a:p>
            <a:r>
              <a:rPr lang="ru-RU" dirty="0"/>
              <a:t>-</a:t>
            </a:r>
            <a:r>
              <a:rPr lang="ru-RU" b="1" i="1" dirty="0" err="1"/>
              <a:t>здоровьеформирующие</a:t>
            </a:r>
            <a:r>
              <a:rPr lang="ru-RU" b="1" i="1" dirty="0"/>
              <a:t> образовательные технологии</a:t>
            </a:r>
            <a:r>
              <a:rPr lang="ru-RU" dirty="0"/>
              <a:t> (Петров О.В., </a:t>
            </a:r>
            <a:r>
              <a:rPr lang="ru-RU" dirty="0" err="1"/>
              <a:t>Н.К.Смирнов</a:t>
            </a:r>
            <a:r>
              <a:rPr lang="ru-RU" dirty="0"/>
              <a:t>, </a:t>
            </a:r>
            <a:r>
              <a:rPr lang="ru-RU" dirty="0" err="1"/>
              <a:t>В.Д.Сонькин</a:t>
            </a:r>
            <a:r>
              <a:rPr lang="ru-RU" dirty="0"/>
              <a:t>);</a:t>
            </a:r>
          </a:p>
          <a:p>
            <a:r>
              <a:rPr lang="ru-RU" dirty="0"/>
              <a:t>   -</a:t>
            </a:r>
            <a:r>
              <a:rPr lang="ru-RU" b="1" i="1" dirty="0"/>
              <a:t>использую элементы  проблемного</a:t>
            </a:r>
            <a:r>
              <a:rPr lang="ru-RU" dirty="0"/>
              <a:t> (Т.И. Шамова, М.И. </a:t>
            </a:r>
            <a:r>
              <a:rPr lang="ru-RU" dirty="0" err="1"/>
              <a:t>Махмутов</a:t>
            </a:r>
            <a:r>
              <a:rPr lang="ru-RU" dirty="0"/>
              <a:t>), </a:t>
            </a:r>
            <a:r>
              <a:rPr lang="ru-RU" b="1" i="1" dirty="0"/>
              <a:t>проблем    но-интегративного</a:t>
            </a:r>
            <a:r>
              <a:rPr lang="ru-RU" dirty="0"/>
              <a:t> (М.А. Шаталов, Н.Е Кузнецова), </a:t>
            </a:r>
            <a:r>
              <a:rPr lang="ru-RU" b="1" i="1" dirty="0"/>
              <a:t>проектного </a:t>
            </a:r>
            <a:r>
              <a:rPr lang="ru-RU" dirty="0"/>
              <a:t>(</a:t>
            </a:r>
            <a:r>
              <a:rPr lang="ru-RU" dirty="0" err="1"/>
              <a:t>С.Т.Шацкий</a:t>
            </a:r>
            <a:r>
              <a:rPr lang="ru-RU" dirty="0"/>
              <a:t>) обучений, </a:t>
            </a:r>
            <a:r>
              <a:rPr lang="ru-RU" b="1" i="1" dirty="0"/>
              <a:t>групповых и коллективных способов обучения</a:t>
            </a:r>
            <a:r>
              <a:rPr lang="ru-RU" dirty="0"/>
              <a:t> (</a:t>
            </a:r>
            <a:r>
              <a:rPr lang="ru-RU" dirty="0" err="1"/>
              <a:t>В.К.Дьяченко</a:t>
            </a:r>
            <a:r>
              <a:rPr lang="ru-RU" dirty="0"/>
              <a:t>), </a:t>
            </a:r>
            <a:r>
              <a:rPr lang="ru-RU" b="1" i="1" dirty="0"/>
              <a:t>информационно-коммуникационных технологий</a:t>
            </a:r>
            <a:r>
              <a:rPr lang="ru-RU" dirty="0"/>
              <a:t> (Г.К. </a:t>
            </a:r>
            <a:r>
              <a:rPr lang="ru-RU" dirty="0" err="1"/>
              <a:t>Селевко</a:t>
            </a:r>
            <a:r>
              <a:rPr lang="ru-RU" dirty="0"/>
              <a:t>), </a:t>
            </a:r>
            <a:r>
              <a:rPr lang="ru-RU" b="1" i="1" dirty="0"/>
              <a:t>технологии сотрудничества</a:t>
            </a:r>
            <a:r>
              <a:rPr lang="ru-RU" dirty="0"/>
              <a:t> (</a:t>
            </a:r>
            <a:r>
              <a:rPr lang="ru-RU" dirty="0" err="1"/>
              <a:t>Ш.А.Амонашвили</a:t>
            </a:r>
            <a:r>
              <a:rPr lang="ru-RU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моей педагогической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905000"/>
            <a:ext cx="7543800" cy="42211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обучающегося целостной картины российской и мировой истории, учитывающей взаимосвязь всех ее этапов, формирование личностной позиции,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патриотизма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гражданской идентичности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посредством развития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мышления.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s://upload.wikimedia.org/wikipedia/commons/thumb/0/0d/%D0%9F%D0%B0%D1%80%D0%BD%D0%BE%D0%B5-%D0%B2%D0%B7%D0%B0%D0%B8%D0%BC%D0%BD%D0%BE%D0%B5_%D0%BE%D0%B1%D1%83%D1%87%D0%B5%D0%BD%D0%B8%D0%B5-%D0%B2.%D0%93%D0%B5%D1%80%D0%BC%D0%B0%D0%BD%D0%B8%D0%B8-080423-08.jpg/1200px-%D0%9F%D0%B0%D1%80%D0%BD%D0%BE%D0%B5-%D0%B2%D0%B7%D0%B0%D0%B8%D0%BC%D0%BD%D0%BE%D0%B5_%D0%BE%D0%B1%D1%83%D1%87%D0%B5%D0%BD%D0%B8%D0%B5-%D0%B2.%D0%93%D0%B5%D1%80%D0%BC%D0%B0%D0%BD%D0%B8%D0%B8-080423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/>
          <a:stretch/>
        </p:blipFill>
        <p:spPr bwMode="auto">
          <a:xfrm>
            <a:off x="-202982" y="0"/>
            <a:ext cx="93469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9906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В </a:t>
            </a:r>
            <a:r>
              <a:rPr lang="ru-RU" dirty="0"/>
              <a:t>достаточной мере владею  ИКТ, использую ИКТ при подготовке к урокам и  элективным курсам. Использую на уроках: а) при изучении нового материала, проведении уроков-презентаций. Использую электронные учебники по предмету </a:t>
            </a:r>
            <a:r>
              <a:rPr lang="ru-RU" u="sng" dirty="0">
                <a:hlinkClick r:id="rId2"/>
              </a:rPr>
              <a:t>http://www.school.edu.ru/catalog</a:t>
            </a:r>
            <a:r>
              <a:rPr lang="ru-RU" dirty="0"/>
              <a:t> , пособия с  мультимедийным приложением.</a:t>
            </a:r>
          </a:p>
          <a:p>
            <a:r>
              <a:rPr lang="ru-RU" b="1" dirty="0"/>
              <a:t>  Успешное использование современных образовательных технологий позволяет мне делиться опытом работы на различных уровнях.</a:t>
            </a:r>
            <a:endParaRPr lang="ru-RU" dirty="0"/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Информация о моем сайте</a:t>
            </a:r>
          </a:p>
          <a:p>
            <a:pPr algn="ctr"/>
            <a:r>
              <a:rPr lang="ru-RU" dirty="0"/>
              <a:t>электронный адрес Интернет-ресурса (сайта), поддерживающего методическую деятельность педагога:</a:t>
            </a:r>
          </a:p>
          <a:p>
            <a:pPr algn="ctr"/>
            <a:r>
              <a:rPr lang="ru-RU" b="1" u="sng" dirty="0">
                <a:hlinkClick r:id="rId3"/>
              </a:rPr>
              <a:t>http://1979.ucoz.com/</a:t>
            </a:r>
            <a:endParaRPr lang="ru-RU" dirty="0"/>
          </a:p>
          <a:p>
            <a:pPr algn="ctr"/>
            <a:r>
              <a:rPr lang="ru-RU" b="1" dirty="0"/>
              <a:t>Наличие собственной методической системы учителя, апробированной в профессиональном сообществе.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современные образовательные </a:t>
            </a:r>
            <a:r>
              <a:rPr lang="ru-RU" sz="2800" dirty="0" smtClean="0"/>
              <a:t>технологии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историческими документами идет с </a:t>
            </a:r>
            <a:r>
              <a:rPr lang="ru-RU" b="1" dirty="0"/>
              <a:t>использованием проблемного обучения и технологии критического мышления.</a:t>
            </a:r>
            <a:endParaRPr lang="ru-RU" dirty="0"/>
          </a:p>
          <a:p>
            <a:r>
              <a:rPr lang="ru-RU" dirty="0"/>
              <a:t>На уроках использую </a:t>
            </a:r>
            <a:r>
              <a:rPr lang="ru-RU" b="1" dirty="0"/>
              <a:t>информационные коммуникативные технологии</a:t>
            </a:r>
            <a:r>
              <a:rPr lang="ru-RU" dirty="0"/>
              <a:t>. </a:t>
            </a:r>
            <a:r>
              <a:rPr lang="ru-RU" dirty="0" smtClean="0"/>
              <a:t>Использование </a:t>
            </a:r>
            <a:r>
              <a:rPr lang="ru-RU" dirty="0"/>
              <a:t>ИКТ помогает сделать изложение нового материала более увлекательным, наглядным и динамичным, помогает легко устанавливать обратную связь с учениками. </a:t>
            </a:r>
            <a:endParaRPr lang="ru-RU" dirty="0" smtClean="0"/>
          </a:p>
          <a:p>
            <a:r>
              <a:rPr lang="ru-RU" dirty="0" smtClean="0"/>
              <a:t>Использую </a:t>
            </a:r>
            <a:r>
              <a:rPr lang="ru-RU" b="1" dirty="0" err="1"/>
              <a:t>здоровьесберегающие</a:t>
            </a:r>
            <a:r>
              <a:rPr lang="ru-RU" b="1" dirty="0"/>
              <a:t> технологии</a:t>
            </a:r>
            <a:r>
              <a:rPr lang="ru-RU" dirty="0"/>
              <a:t>. Это не только </a:t>
            </a:r>
            <a:r>
              <a:rPr lang="ru-RU" dirty="0" err="1"/>
              <a:t>физминутки</a:t>
            </a:r>
            <a:r>
              <a:rPr lang="ru-RU" dirty="0"/>
              <a:t>, но и обеспечение позитивного опыта деятельности, т.к. позитивный опыт это тот, при котором удовлетворение, полученное от участия в групповой работе, компенсирует чувство напряжения и негативные эмоции, которые могут возникнуть в ее процессе. Дозирую учебную нагрузку через методы и </a:t>
            </a:r>
            <a:r>
              <a:rPr lang="ru-RU" b="1" dirty="0"/>
              <a:t>приемы </a:t>
            </a:r>
            <a:r>
              <a:rPr lang="ru-RU" b="1" dirty="0" err="1"/>
              <a:t>разноуровневого</a:t>
            </a:r>
            <a:r>
              <a:rPr lang="ru-RU" b="1" dirty="0"/>
              <a:t> обучения.</a:t>
            </a:r>
            <a:endParaRPr lang="ru-RU" dirty="0"/>
          </a:p>
          <a:p>
            <a:r>
              <a:rPr lang="ru-RU" b="1" dirty="0"/>
              <a:t>Дебаты</a:t>
            </a:r>
            <a:r>
              <a:rPr lang="ru-RU" dirty="0"/>
              <a:t> позволяют моим учащимся приобрести опыт познавательной и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практической </a:t>
            </a:r>
            <a:r>
              <a:rPr lang="ru-RU" dirty="0"/>
              <a:t>деятельности, критически осмысливать информацию,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        формулировать </a:t>
            </a:r>
            <a:r>
              <a:rPr lang="ru-RU" dirty="0"/>
              <a:t>на этой основе собственные заключения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и </a:t>
            </a:r>
            <a:r>
              <a:rPr lang="ru-RU" dirty="0"/>
              <a:t>оценочные </a:t>
            </a:r>
            <a:r>
              <a:rPr lang="ru-RU" dirty="0" smtClean="0"/>
              <a:t>     суждения.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dirty="0"/>
              <a:t>А </a:t>
            </a:r>
            <a:r>
              <a:rPr lang="ru-RU" b="1" dirty="0"/>
              <a:t>творческая работа в группах</a:t>
            </a:r>
            <a:r>
              <a:rPr lang="ru-RU" dirty="0"/>
              <a:t> ((мини-проекты) на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основе </a:t>
            </a:r>
            <a:r>
              <a:rPr lang="ru-RU" dirty="0"/>
              <a:t>алгоритма учащиеся заполняют «Рабочие </a:t>
            </a:r>
            <a:r>
              <a:rPr lang="ru-RU" dirty="0" smtClean="0"/>
              <a:t>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листы</a:t>
            </a:r>
            <a:r>
              <a:rPr lang="ru-RU" dirty="0"/>
              <a:t>») позволяет активизировать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познавательную </a:t>
            </a:r>
            <a:r>
              <a:rPr lang="ru-RU" dirty="0"/>
              <a:t>деятельность.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4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6" name="Picture 6" descr="https://1979.ucoz.com/_ph/1/2/971630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956"/>
            <a:ext cx="2435609" cy="34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1979.ucoz.com/_ph/1/2/692507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6341" b="6399"/>
          <a:stretch/>
        </p:blipFill>
        <p:spPr bwMode="auto">
          <a:xfrm>
            <a:off x="2844800" y="3509429"/>
            <a:ext cx="2261875" cy="33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1979.ucoz.com/_ph/1/2/544107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234" cy="35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1979.ucoz.com/_ph/1/2/139581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" y="3630527"/>
            <a:ext cx="2330833" cy="31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s://1979.ucoz.com/_ph/1/2/4853533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9828"/>
            <a:ext cx="2057400" cy="333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1979.ucoz.com/_ph/1/2/6319759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47378"/>
            <a:ext cx="2413320" cy="34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3641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Самообразование педагога - неотъемлемая составляющая достижения высоких результатов в обучении школьников, поэтому стремлюсь постоянно повышать свой профессиональный уровень. В течение многих лет являюсь членом областного УМО учителей истории и обществознания.</a:t>
            </a:r>
          </a:p>
          <a:p>
            <a:r>
              <a:rPr lang="ru-RU" dirty="0"/>
              <a:t>Ведущая роль в моем повышении квалификации принадлежит курсам, которые позволяют мне, с одной стороны, углубить знания в области педагогических теорий, с другой - создать предпосылки для полноценного освоения конкретных методик, современных педагогических технологий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762000"/>
            <a:ext cx="79248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 г.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победитель ПНПО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2013 г., 2019 г.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премии Губернатора Самарской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работникам, наиболее успешно реализующих долгосрочные воспитательные проекты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ru-RU" dirty="0"/>
              <a:t>Стаж общий  - 20 лет, педагогический  - 20 лет</a:t>
            </a:r>
          </a:p>
          <a:p>
            <a:r>
              <a:rPr lang="ru-RU" dirty="0"/>
              <a:t>Квалификационная категория  высшая (распоряжение </a:t>
            </a:r>
            <a:r>
              <a:rPr lang="ru-RU" dirty="0" err="1"/>
              <a:t>МОиН</a:t>
            </a:r>
            <a:r>
              <a:rPr lang="ru-RU" dirty="0"/>
              <a:t> от 06.11.2015 №432-од).</a:t>
            </a:r>
          </a:p>
          <a:p>
            <a:r>
              <a:rPr lang="ru-RU" dirty="0"/>
              <a:t>Учебная нагрузка по годам, часов: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2016-2017  </a:t>
            </a:r>
            <a:r>
              <a:rPr lang="ru-RU" dirty="0"/>
              <a:t>–  27 часов</a:t>
            </a:r>
          </a:p>
          <a:p>
            <a:pPr marL="0" indent="0">
              <a:buNone/>
            </a:pPr>
            <a:r>
              <a:rPr lang="ru-RU" dirty="0" smtClean="0"/>
              <a:t>                                 2017-2018  </a:t>
            </a:r>
            <a:r>
              <a:rPr lang="ru-RU" dirty="0"/>
              <a:t>–  25 часов</a:t>
            </a:r>
          </a:p>
          <a:p>
            <a:pPr marL="0" indent="0">
              <a:buNone/>
            </a:pPr>
            <a:r>
              <a:rPr lang="ru-RU" dirty="0" smtClean="0"/>
              <a:t>                                 2018-2019 </a:t>
            </a:r>
            <a:r>
              <a:rPr lang="ru-RU" dirty="0"/>
              <a:t>–   24 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68.userapi.com/c853420/v853420497/dcd41/ezMGzT50p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/>
          <a:stretch/>
        </p:blipFill>
        <p:spPr bwMode="auto">
          <a:xfrm>
            <a:off x="0" y="304800"/>
            <a:ext cx="9139418" cy="65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66.userapi.com/c831208/v831208997/2a89b/OQWkLM4BC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/>
          <a:stretch/>
        </p:blipFill>
        <p:spPr bwMode="auto">
          <a:xfrm>
            <a:off x="-521502" y="-152400"/>
            <a:ext cx="96655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696200" cy="655638"/>
          </a:xfrm>
        </p:spPr>
        <p:txBody>
          <a:bodyPr>
            <a:noAutofit/>
          </a:bodyPr>
          <a:lstStyle/>
          <a:p>
            <a:r>
              <a:rPr lang="ru-RU" sz="2000" b="1" dirty="0"/>
              <a:t>Для дальнейшего повышения уровня профессиональных компетенций ставлю перед собой задачи:</a:t>
            </a:r>
            <a:br>
              <a:rPr lang="ru-RU" sz="2000" b="1" dirty="0"/>
            </a:br>
            <a:r>
              <a:rPr lang="ru-RU" sz="2000" b="1" dirty="0"/>
              <a:t> 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     Постоянно изучать и внедрять возможности современных образовательных технологий.</a:t>
            </a:r>
          </a:p>
          <a:p>
            <a:r>
              <a:rPr lang="ru-RU" dirty="0"/>
              <a:t>2.      Продолжить поиск эффективной модели урока, способной максимально решать образовательные задачи.</a:t>
            </a:r>
          </a:p>
          <a:p>
            <a:r>
              <a:rPr lang="ru-RU" dirty="0"/>
              <a:t>3.      Расширить круг конкурсов и олимпиад, в которых участвуют мои ученики.</a:t>
            </a:r>
          </a:p>
          <a:p>
            <a:pPr marL="0" indent="0">
              <a:buNone/>
            </a:pPr>
            <a:r>
              <a:rPr lang="ru-RU" dirty="0" smtClean="0"/>
              <a:t>                           4</a:t>
            </a:r>
            <a:r>
              <a:rPr lang="ru-RU" dirty="0"/>
              <a:t>.      Совершенствовать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личностные </a:t>
            </a:r>
            <a:r>
              <a:rPr lang="ru-RU" dirty="0"/>
              <a:t>качества для повышения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профессионального </a:t>
            </a:r>
            <a:r>
              <a:rPr lang="ru-RU" dirty="0"/>
              <a:t>уровня.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0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543800" cy="990600"/>
          </a:xfrm>
        </p:spPr>
        <p:txBody>
          <a:bodyPr>
            <a:noAutofit/>
          </a:bodyPr>
          <a:lstStyle/>
          <a:p>
            <a:r>
              <a:rPr lang="ru-RU" sz="2400" b="1" dirty="0"/>
              <a:t> Учебные результаты обучения при их позитивной динамике за последние  три года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69442"/>
              </p:ext>
            </p:extLst>
          </p:nvPr>
        </p:nvGraphicFramePr>
        <p:xfrm>
          <a:off x="0" y="1447799"/>
          <a:ext cx="9144001" cy="53975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1528"/>
                <a:gridCol w="1484045"/>
                <a:gridCol w="1084494"/>
                <a:gridCol w="1483094"/>
                <a:gridCol w="1213873"/>
                <a:gridCol w="1483094"/>
                <a:gridCol w="1213873"/>
              </a:tblGrid>
              <a:tr h="1647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2016-2017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2017-2018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  балл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2018-2019 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Динамика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0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>
            <a:normAutofit/>
          </a:bodyPr>
          <a:lstStyle/>
          <a:p>
            <a:r>
              <a:rPr lang="ru-RU" sz="1800" b="1" dirty="0"/>
              <a:t>Средний балл по ЕГЭ по 100-балльной шкале (ОГЭ в 9 классе) за три года, в сравнении с территориальными и региональными значениями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96581"/>
              </p:ext>
            </p:extLst>
          </p:nvPr>
        </p:nvGraphicFramePr>
        <p:xfrm>
          <a:off x="1811336" y="2147562"/>
          <a:ext cx="5521325" cy="1120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6980"/>
                <a:gridCol w="1236980"/>
                <a:gridCol w="1236980"/>
                <a:gridCol w="181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Год/уровень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Школьный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Окружной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Региональный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2016-2017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54,8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56,7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94890"/>
              </p:ext>
            </p:extLst>
          </p:nvPr>
        </p:nvGraphicFramePr>
        <p:xfrm>
          <a:off x="1905000" y="4114800"/>
          <a:ext cx="5521325" cy="535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6980"/>
                <a:gridCol w="1236980"/>
                <a:gridCol w="1236980"/>
                <a:gridCol w="181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Год/уровень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Школьный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Окружной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Региональный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6063" y="3435866"/>
            <a:ext cx="285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Результаты ОГЭ по истории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524000"/>
            <a:ext cx="281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Результаты ЕГЭ 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1847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65563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Участие учащихся в муниципальном (территориальном) этапе Всероссийской олимпиады школьников за последние три года</a:t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744012"/>
              </p:ext>
            </p:extLst>
          </p:nvPr>
        </p:nvGraphicFramePr>
        <p:xfrm>
          <a:off x="838200" y="1371600"/>
          <a:ext cx="7610792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101"/>
                <a:gridCol w="1902897"/>
                <a:gridCol w="1902897"/>
                <a:gridCol w="19028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2016-2017 уч.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 уч.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 уч.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учащихся, участвующих в муниципальном (территориальном) этапе Всероссийской олимпиады школьников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              28 %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41 %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2249" y="3244334"/>
            <a:ext cx="379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окружном (территориальном) этапе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853221"/>
              </p:ext>
            </p:extLst>
          </p:nvPr>
        </p:nvGraphicFramePr>
        <p:xfrm>
          <a:off x="614204" y="3810000"/>
          <a:ext cx="7915592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277"/>
                <a:gridCol w="1979105"/>
                <a:gridCol w="1979105"/>
                <a:gridCol w="19791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2016-2017 уч.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 уч.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 уч.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учащихся, участвующих в муниципальном (территориальном) этапе Всероссийской олимпиады школьников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3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32682"/>
              </p:ext>
            </p:extLst>
          </p:nvPr>
        </p:nvGraphicFramePr>
        <p:xfrm>
          <a:off x="380998" y="1408331"/>
          <a:ext cx="8229604" cy="5221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73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2016-2017  учебный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2017-2018 учебный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2018-2019 учебный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05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кружков, секций, факультативов, организуемых педагогом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«Краеведение»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7а, 7б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«Краеведение»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7а, 7б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«Краеведение»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7а, 7б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0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«Музееведение»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7а, 7б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«Музееведение»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7а, 7б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«Музееведение»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7а, 7б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2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Внеурочная деятельность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«Я гражданин России» 9б 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«Музееведение»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8а, 8б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Кружок «Музееведение»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8а, 8б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Активное участие обучающихся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50, 6 %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3000" y="609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Активное участие обучающихся в факультативах, кружках, секциях по учебным предметам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0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Участвуя в научно-практических конференциях, творческих конкурсах, телекоммуникационных проектах, учащиеся добиваются хороших результатов. Благодаря такой работе, процент учащихся, имеющих стойкий интерес к предмету, не менее 80%.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результатам диагностики в 2016-2017 учебном году устойчивый интерес к предмету проявили 81,5% учащихся, в 2018-2019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учебном </a:t>
            </a:r>
            <a:r>
              <a:rPr lang="ru-RU" dirty="0"/>
              <a:t>году доля обучающихся,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имеющих </a:t>
            </a:r>
            <a:r>
              <a:rPr lang="ru-RU" dirty="0"/>
              <a:t>устойчивый интерес </a:t>
            </a:r>
            <a:r>
              <a:rPr lang="ru-RU" dirty="0" smtClean="0"/>
              <a:t>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предмету </a:t>
            </a:r>
            <a:r>
              <a:rPr lang="ru-RU" dirty="0"/>
              <a:t>составила 83%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1500" b="1" dirty="0"/>
              <a:t> </a:t>
            </a:r>
            <a:r>
              <a:rPr lang="ru-RU" sz="1500" b="1" dirty="0" smtClean="0"/>
              <a:t>                                                                                 (</a:t>
            </a:r>
            <a:r>
              <a:rPr lang="ru-RU" sz="1500" b="1" dirty="0"/>
              <a:t>методика диагностики профессионального интереса </a:t>
            </a:r>
            <a:endParaRPr lang="ru-RU" sz="1500" b="1" dirty="0" smtClean="0"/>
          </a:p>
          <a:p>
            <a:pPr marL="0" indent="0">
              <a:buNone/>
            </a:pPr>
            <a:r>
              <a:rPr lang="ru-RU" sz="1500" b="1" dirty="0"/>
              <a:t> </a:t>
            </a:r>
            <a:r>
              <a:rPr lang="ru-RU" sz="1500" b="1" dirty="0" smtClean="0"/>
              <a:t>                                                                                     </a:t>
            </a:r>
            <a:r>
              <a:rPr lang="ru-RU" sz="1500" b="1" dirty="0" err="1" smtClean="0"/>
              <a:t>Голомштока</a:t>
            </a:r>
            <a:r>
              <a:rPr lang="ru-RU" sz="1500" b="1" dirty="0" smtClean="0"/>
              <a:t> </a:t>
            </a:r>
            <a:r>
              <a:rPr lang="ru-RU" sz="1500" b="1" dirty="0"/>
              <a:t>А. 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1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315200" cy="731838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Динамика количества творческих работ (проектов и исследований) учащихся по предмету (история и обществознание), представленных на различных уровнях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153976"/>
              </p:ext>
            </p:extLst>
          </p:nvPr>
        </p:nvGraphicFramePr>
        <p:xfrm>
          <a:off x="0" y="1828799"/>
          <a:ext cx="9144000" cy="4642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705"/>
                <a:gridCol w="6624550"/>
                <a:gridCol w="1169745"/>
              </a:tblGrid>
              <a:tr h="282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Рост на муниципальном, территориальном уровне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работ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</a:tr>
              <a:tr h="120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2016-2017 учебный год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. Районный конкурс творческих работ, посвященных 25-летию </a:t>
                      </a:r>
                      <a:r>
                        <a:rPr lang="ru-RU" sz="1000" dirty="0" err="1">
                          <a:effectLst/>
                        </a:rPr>
                        <a:t>Камышлинского</a:t>
                      </a:r>
                      <a:r>
                        <a:rPr lang="ru-RU" sz="1000" dirty="0">
                          <a:effectLst/>
                        </a:rPr>
                        <a:t> района – творческая работа «Мой край </a:t>
                      </a:r>
                      <a:r>
                        <a:rPr lang="ru-RU" sz="1000" dirty="0" err="1">
                          <a:effectLst/>
                        </a:rPr>
                        <a:t>Камышлинский</a:t>
                      </a:r>
                      <a:r>
                        <a:rPr lang="ru-RU" sz="1000" dirty="0">
                          <a:effectLst/>
                        </a:rPr>
                        <a:t> – частичка Самарской земли» - 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Районный конкурс творческих работ, посвященных 25-летию </a:t>
                      </a:r>
                      <a:r>
                        <a:rPr lang="ru-RU" sz="1000" dirty="0" err="1">
                          <a:effectLst/>
                        </a:rPr>
                        <a:t>Камышлинского</a:t>
                      </a:r>
                      <a:r>
                        <a:rPr lang="ru-RU" sz="1000" dirty="0">
                          <a:effectLst/>
                        </a:rPr>
                        <a:t> района – творческая работа «Район, в котором ты живешь» - 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ru-RU" sz="10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3. Окружной конкурс «Интеллект. Творчество. Фантазия» - творческая работа «Создание сайта школьного краеведческого музея» - </a:t>
                      </a:r>
                      <a:r>
                        <a:rPr lang="en-US" sz="1000" dirty="0">
                          <a:effectLst/>
                        </a:rPr>
                        <a:t>III</a:t>
                      </a:r>
                      <a:r>
                        <a:rPr lang="ru-RU" sz="1000" dirty="0">
                          <a:effectLst/>
                        </a:rPr>
                        <a:t> место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</a:tr>
              <a:tr h="1206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2017-2018 учебный год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1.Муниципальный тур окружного конкурса творческих работ уч-ся «Интеллект. Творчество. Фантазия» </a:t>
                      </a:r>
                      <a:r>
                        <a:rPr lang="en-US" sz="1050" dirty="0">
                          <a:effectLst/>
                        </a:rPr>
                        <a:t>II</a:t>
                      </a:r>
                      <a:r>
                        <a:rPr lang="ru-RU" sz="1050" dirty="0">
                          <a:effectLst/>
                        </a:rPr>
                        <a:t>, </a:t>
                      </a:r>
                      <a:r>
                        <a:rPr lang="en-US" sz="1050" dirty="0">
                          <a:effectLst/>
                        </a:rPr>
                        <a:t>II</a:t>
                      </a:r>
                      <a:r>
                        <a:rPr lang="ru-RU" sz="1050" dirty="0">
                          <a:effectLst/>
                        </a:rPr>
                        <a:t>, </a:t>
                      </a:r>
                      <a:r>
                        <a:rPr lang="en-US" sz="1050" dirty="0">
                          <a:effectLst/>
                        </a:rPr>
                        <a:t>III</a:t>
                      </a:r>
                      <a:r>
                        <a:rPr lang="ru-RU" sz="1050" dirty="0">
                          <a:effectLst/>
                        </a:rPr>
                        <a:t> места: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1.Исследовательская работа «Моя бабушка - делегат»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2.Исследовательская работа «Иван Грозный»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3.Исследовательская работа «Память сердца»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4.Окружной конкурс, посвященный историческому Параду 7 ноября 1941 года в городе Куйбышеве «Оружие Победы» - работа «Мои прадеды» -  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ru-RU" sz="1050" dirty="0">
                          <a:effectLst/>
                        </a:rPr>
                        <a:t> место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</a:tr>
              <a:tr h="187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2018-2019 учебный год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1.Муниципальный тур окружного конкурса творческих работ уч-ся «Интеллект. Творчество. Фантазия»  исследовательская работа «Семь чудес» - 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ru-RU" sz="105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Муниципальный тур окружного конкурса творческих работ уч-ся «Интеллект. Творчество. Фантазия» - исследовательская работа «Книга Памяти» -  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ru-RU" sz="105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3.Окружной конкурс социальных проектов «Гражданин» - социальный проект «Моя малая Родина» - </a:t>
                      </a:r>
                      <a:r>
                        <a:rPr lang="en-US" sz="1050" dirty="0">
                          <a:effectLst/>
                        </a:rPr>
                        <a:t>III</a:t>
                      </a:r>
                      <a:r>
                        <a:rPr lang="ru-RU" sz="105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4. Окружной конкурс творческих работ уч-ся «Интеллект. Творчество. Фантазия» - исследовательская работа «Книга Памяти» - </a:t>
                      </a:r>
                      <a:r>
                        <a:rPr lang="en-US" sz="1050" dirty="0">
                          <a:effectLst/>
                        </a:rPr>
                        <a:t>I</a:t>
                      </a:r>
                      <a:r>
                        <a:rPr lang="ru-RU" sz="105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5. Окружной конкурс творческих работ уч-ся «Интеллект. Творчество. Фантазия» - исследовательская работа «Мои прадеды» - </a:t>
                      </a:r>
                      <a:r>
                        <a:rPr lang="en-US" sz="1050" dirty="0">
                          <a:effectLst/>
                        </a:rPr>
                        <a:t>II</a:t>
                      </a:r>
                      <a:r>
                        <a:rPr lang="ru-RU" sz="1050" dirty="0">
                          <a:effectLst/>
                        </a:rPr>
                        <a:t> место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08" marR="434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1695"/>
              </p:ext>
            </p:extLst>
          </p:nvPr>
        </p:nvGraphicFramePr>
        <p:xfrm>
          <a:off x="457200" y="0"/>
          <a:ext cx="8229600" cy="6705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540"/>
                <a:gridCol w="6335447"/>
                <a:gridCol w="623613"/>
              </a:tblGrid>
              <a:tr h="29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Рост на региональном уровне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работ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</a:tr>
              <a:tr h="1363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2016-2017 учебный год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1.Областной конкурс творческих работ учащихся «Герой нашего времени» - творческая работа  «Выдающийся спортсмен родного края»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2.Региональный этап Всероссийского детского форума «Зеленая планета». Творческая работа «Аксаковские места. Село Неклюдово </a:t>
                      </a:r>
                      <a:r>
                        <a:rPr lang="ru-RU" sz="800" dirty="0" err="1">
                          <a:effectLst/>
                        </a:rPr>
                        <a:t>Камышлинского</a:t>
                      </a:r>
                      <a:r>
                        <a:rPr lang="ru-RU" sz="800" dirty="0">
                          <a:effectLst/>
                        </a:rPr>
                        <a:t> района» -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 Региональный этап Всероссийского детского форума «Зеленая планета». Творческая работа «Мой край» - </a:t>
                      </a:r>
                      <a:r>
                        <a:rPr lang="en-US" sz="800" dirty="0">
                          <a:effectLst/>
                        </a:rPr>
                        <a:t>III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4. Региональный этап Всероссийского детского форума «Зеленая планета». Творческая работа «Незабываемая встреча» - </a:t>
                      </a:r>
                      <a:r>
                        <a:rPr lang="en-US" sz="800" dirty="0">
                          <a:effectLst/>
                        </a:rPr>
                        <a:t>III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5. Региональный этап Всероссийского конкурса юных исследователей окружающей среды- исследовательская работа «Родник </a:t>
                      </a:r>
                      <a:r>
                        <a:rPr lang="ru-RU" sz="800" dirty="0" err="1">
                          <a:effectLst/>
                        </a:rPr>
                        <a:t>Камышлинского</a:t>
                      </a:r>
                      <a:r>
                        <a:rPr lang="ru-RU" sz="800" dirty="0">
                          <a:effectLst/>
                        </a:rPr>
                        <a:t> района </a:t>
                      </a:r>
                      <a:r>
                        <a:rPr lang="ru-RU" sz="800" dirty="0" err="1">
                          <a:effectLst/>
                        </a:rPr>
                        <a:t>Озын</a:t>
                      </a:r>
                      <a:r>
                        <a:rPr lang="ru-RU" sz="800" dirty="0">
                          <a:effectLst/>
                        </a:rPr>
                        <a:t> тау </a:t>
                      </a:r>
                      <a:r>
                        <a:rPr lang="ru-RU" sz="800" dirty="0" err="1">
                          <a:effectLst/>
                        </a:rPr>
                        <a:t>чишмесе</a:t>
                      </a:r>
                      <a:r>
                        <a:rPr lang="ru-RU" sz="800" dirty="0">
                          <a:effectLst/>
                        </a:rPr>
                        <a:t>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</a:tr>
              <a:tr h="2470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2017-2018 учебный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 Областная научно-практическая конференция «История моей семьи - страница многовековой истории Отечества»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исследовательская работа «Моя родословная»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r>
                        <a:rPr lang="en-US" sz="800" dirty="0">
                          <a:effectLst/>
                        </a:rPr>
                        <a:t>VII</a:t>
                      </a:r>
                      <a:r>
                        <a:rPr lang="ru-RU" sz="800" dirty="0">
                          <a:effectLst/>
                        </a:rPr>
                        <a:t> Региональный этап Всероссийского конкурса социально-значимых проектов «Моя страна - моя Россия» - социальный проект «Родословная» -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 </a:t>
                      </a:r>
                      <a:r>
                        <a:rPr lang="en-US" sz="800" dirty="0">
                          <a:effectLst/>
                        </a:rPr>
                        <a:t>VII</a:t>
                      </a:r>
                      <a:r>
                        <a:rPr lang="ru-RU" sz="800" dirty="0">
                          <a:effectLst/>
                        </a:rPr>
                        <a:t> Региональный этап Всероссийского конкурса социально-значимых проектов «Моя страна - моя Россия» - социальный проект «Семь чудес </a:t>
                      </a:r>
                      <a:r>
                        <a:rPr lang="ru-RU" sz="800" dirty="0" err="1">
                          <a:effectLst/>
                        </a:rPr>
                        <a:t>Камышлинского</a:t>
                      </a:r>
                      <a:r>
                        <a:rPr lang="ru-RU" sz="800" dirty="0">
                          <a:effectLst/>
                        </a:rPr>
                        <a:t> района» - </a:t>
                      </a:r>
                      <a:r>
                        <a:rPr lang="en-US" sz="800" dirty="0">
                          <a:effectLst/>
                        </a:rPr>
                        <a:t>III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4.  </a:t>
                      </a:r>
                      <a:r>
                        <a:rPr lang="en-US" sz="800" dirty="0">
                          <a:effectLst/>
                        </a:rPr>
                        <a:t>IX</a:t>
                      </a:r>
                      <a:r>
                        <a:rPr lang="ru-RU" sz="800" dirty="0">
                          <a:effectLst/>
                        </a:rPr>
                        <a:t> городская открытая полиэтническая научно-практическая конференция учащихся «Общечеловеческие ценности в поликультурном пространстве» -  исследовательская работа «Родословие»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5. </a:t>
                      </a:r>
                      <a:r>
                        <a:rPr lang="en-US" sz="800" dirty="0">
                          <a:effectLst/>
                        </a:rPr>
                        <a:t>X</a:t>
                      </a:r>
                      <a:r>
                        <a:rPr lang="ru-RU" sz="800" dirty="0">
                          <a:effectLst/>
                        </a:rPr>
                        <a:t> региональная конференция научно-исследовательских работ учащихся 3-8 классов «Юный исследователь» - исследовательская работа «Мои прадеды-фронтовики»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 Х</a:t>
                      </a:r>
                      <a:r>
                        <a:rPr lang="en-US" sz="800" dirty="0">
                          <a:effectLst/>
                        </a:rPr>
                        <a:t>VIII </a:t>
                      </a:r>
                      <a:r>
                        <a:rPr lang="ru-RU" sz="800" dirty="0">
                          <a:effectLst/>
                        </a:rPr>
                        <a:t>областные юношеские краеведческие чтения имени Головкина - Исследовательская работа «Туристический маршрут родного края» -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7. Х</a:t>
                      </a:r>
                      <a:r>
                        <a:rPr lang="en-US" sz="800" dirty="0">
                          <a:effectLst/>
                        </a:rPr>
                        <a:t>VIII </a:t>
                      </a:r>
                      <a:r>
                        <a:rPr lang="ru-RU" sz="800" dirty="0">
                          <a:effectLst/>
                        </a:rPr>
                        <a:t>областные юношеские краеведческие чтения имени Головкина - Исследовательская работа «Родословие» - </a:t>
                      </a:r>
                      <a:r>
                        <a:rPr lang="en-US" sz="800" dirty="0">
                          <a:effectLst/>
                        </a:rPr>
                        <a:t>III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</a:tr>
              <a:tr h="248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2018-2019 учебный год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r>
                        <a:rPr lang="en-US" sz="800" dirty="0">
                          <a:effectLst/>
                        </a:rPr>
                        <a:t>VII</a:t>
                      </a:r>
                      <a:r>
                        <a:rPr lang="ru-RU" sz="800" dirty="0">
                          <a:effectLst/>
                        </a:rPr>
                        <a:t> межрегиональная научно-практическая конференция «Новое поколение» -  «История семьи - история Отечества» -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 Х</a:t>
                      </a:r>
                      <a:r>
                        <a:rPr lang="en-US" sz="800" dirty="0">
                          <a:effectLst/>
                        </a:rPr>
                        <a:t>IX </a:t>
                      </a:r>
                      <a:r>
                        <a:rPr lang="ru-RU" sz="800" dirty="0">
                          <a:effectLst/>
                        </a:rPr>
                        <a:t>областные юношеские краеведческие чтения имени Головкина - Исследовательская работа «История села Камышла» - участие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 Х</a:t>
                      </a:r>
                      <a:r>
                        <a:rPr lang="en-US" sz="800" dirty="0">
                          <a:effectLst/>
                        </a:rPr>
                        <a:t>IX </a:t>
                      </a:r>
                      <a:r>
                        <a:rPr lang="ru-RU" sz="800" dirty="0">
                          <a:effectLst/>
                        </a:rPr>
                        <a:t>областные юношеские краеведческие чтения имени Головкина - Исследовательская работа «Родословие»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4.</a:t>
                      </a:r>
                      <a:r>
                        <a:rPr lang="en-US" sz="800" dirty="0">
                          <a:effectLst/>
                        </a:rPr>
                        <a:t>VIII</a:t>
                      </a:r>
                      <a:r>
                        <a:rPr lang="ru-RU" sz="800" dirty="0">
                          <a:effectLst/>
                        </a:rPr>
                        <a:t> Региональный этап Всероссийского конкурса социально-значимых проектов «Моя страна - моя Россия» - социальный проект «История села Камышла» - участие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5.</a:t>
                      </a:r>
                      <a:r>
                        <a:rPr lang="en-US" sz="800" dirty="0">
                          <a:effectLst/>
                        </a:rPr>
                        <a:t>VIII</a:t>
                      </a:r>
                      <a:r>
                        <a:rPr lang="ru-RU" sz="800" dirty="0">
                          <a:effectLst/>
                        </a:rPr>
                        <a:t> Региональный этап Всероссийского конкурса социально-значимых проектов «Моя страна - моя Россия» - социальный проект «Книга Памяти» -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 </a:t>
                      </a:r>
                      <a:r>
                        <a:rPr lang="en-US" sz="800" dirty="0">
                          <a:effectLst/>
                        </a:rPr>
                        <a:t>X</a:t>
                      </a:r>
                      <a:r>
                        <a:rPr lang="ru-RU" sz="800" dirty="0">
                          <a:effectLst/>
                        </a:rPr>
                        <a:t> городская открытая полиэтническая научно-практическая конференция учащихся «Общечеловеческие ценности в поликультурном пространстве» -  исследовательская работа «Моя родословная» - участие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7. </a:t>
                      </a:r>
                      <a:r>
                        <a:rPr lang="en-US" sz="800" dirty="0">
                          <a:effectLst/>
                        </a:rPr>
                        <a:t>X</a:t>
                      </a:r>
                      <a:r>
                        <a:rPr lang="ru-RU" sz="800" dirty="0">
                          <a:effectLst/>
                        </a:rPr>
                        <a:t> городская открытая полиэтническая научно-практическая конференция учащихся «Общечеловеческие ценности в поликультурном пространстве» -  исследовательская работа «Моя родословная» -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 </a:t>
                      </a:r>
                      <a:r>
                        <a:rPr lang="en-US" sz="800" dirty="0">
                          <a:effectLst/>
                        </a:rPr>
                        <a:t>X</a:t>
                      </a:r>
                      <a:r>
                        <a:rPr lang="ru-RU" sz="800" dirty="0">
                          <a:effectLst/>
                        </a:rPr>
                        <a:t> городская открытая полиэтническая научно-практическая конференция учащихся «Общечеловеческие ценности в поликультурном пространстве» -  исследовательская работа «Семь чудес </a:t>
                      </a:r>
                      <a:r>
                        <a:rPr lang="ru-RU" sz="800" dirty="0" err="1">
                          <a:effectLst/>
                        </a:rPr>
                        <a:t>Камышлинского</a:t>
                      </a:r>
                      <a:r>
                        <a:rPr lang="ru-RU" sz="800" dirty="0">
                          <a:effectLst/>
                        </a:rPr>
                        <a:t> района» -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место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71" marR="249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5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1334</Words>
  <Application>Microsoft Office PowerPoint</Application>
  <PresentationFormat>Экран (4:3)</PresentationFormat>
  <Paragraphs>298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Информация о профессиональных достижениях учителя истории Козловой Татьяны Ивановны  </vt:lpstr>
      <vt:lpstr>Презентация PowerPoint</vt:lpstr>
      <vt:lpstr> Учебные результаты обучения при их позитивной динамике за последние  три года </vt:lpstr>
      <vt:lpstr>Средний балл по ЕГЭ по 100-балльной шкале (ОГЭ в 9 классе) за три года, в сравнении с территориальными и региональными значениями</vt:lpstr>
      <vt:lpstr>Участие учащихся в муниципальном (территориальном) этапе Всероссийской олимпиады школьников за последние три года </vt:lpstr>
      <vt:lpstr>Презентация PowerPoint</vt:lpstr>
      <vt:lpstr>Презентация PowerPoint</vt:lpstr>
      <vt:lpstr>Динамика количества творческих работ (проектов и исследований) учащихся по предмету (история и обществознание), представленных на различных уровнях </vt:lpstr>
      <vt:lpstr>Презентация PowerPoint</vt:lpstr>
      <vt:lpstr>Презентация PowerPoint</vt:lpstr>
      <vt:lpstr>Презентация PowerPoint</vt:lpstr>
      <vt:lpstr>Обеспечение высокого качества организации образовательного процесса на основе эффективного использования современных образовательных технологий, в том числе информационных технологий </vt:lpstr>
      <vt:lpstr>Основная цель моей педагогической деятельности</vt:lpstr>
      <vt:lpstr>Презентация PowerPoint</vt:lpstr>
      <vt:lpstr>Презентация PowerPoint</vt:lpstr>
      <vt:lpstr>современные образовательные технологии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дальнейшего повышения уровня профессиональных компетенций ставлю перед собой задачи:  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70</cp:revision>
  <dcterms:created xsi:type="dcterms:W3CDTF">2013-10-20T14:54:06Z</dcterms:created>
  <dcterms:modified xsi:type="dcterms:W3CDTF">2020-03-18T09:23:00Z</dcterms:modified>
</cp:coreProperties>
</file>